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sldIdLst>
    <p:sldId id="256" r:id="rId3"/>
    <p:sldId id="257" r:id="rId4"/>
    <p:sldId id="259" r:id="rId5"/>
    <p:sldId id="258" r:id="rId6"/>
    <p:sldId id="263" r:id="rId7"/>
    <p:sldId id="260" r:id="rId8"/>
    <p:sldId id="264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D2817-4EC9-4152-ADC3-690879790763}">
          <p14:sldIdLst>
            <p14:sldId id="256"/>
            <p14:sldId id="257"/>
            <p14:sldId id="259"/>
            <p14:sldId id="258"/>
            <p14:sldId id="263"/>
            <p14:sldId id="260"/>
            <p14:sldId id="264"/>
            <p14:sldId id="261"/>
            <p14:sldId id="266"/>
          </p14:sldIdLst>
        </p14:section>
        <p14:section name="Untitled Section" id="{81FD3F7A-7AE1-412C-ABE0-CBE7A9BCEC85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341" y="-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579396294544"/>
          <c:y val="0.16111111111111112"/>
          <c:w val="0.50742060370545605"/>
          <c:h val="0.830229440069991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 don't want any further development in Burton</c:v>
                </c:pt>
                <c:pt idx="1">
                  <c:v>Any further development must make provision for recreation/amenities</c:v>
                </c:pt>
                <c:pt idx="2">
                  <c:v>I support new development for residential properties</c:v>
                </c:pt>
                <c:pt idx="3">
                  <c:v>I support development for affordable housing</c:v>
                </c:pt>
                <c:pt idx="4">
                  <c:v>I would support new development outside the existing village bounday if land could be obtained for community facilities</c:v>
                </c:pt>
                <c:pt idx="5">
                  <c:v>I support the conversion of outbuidings/barns into residential property</c:v>
                </c:pt>
                <c:pt idx="6">
                  <c:v>I support the conversion of outbuildings/barns into business property</c:v>
                </c:pt>
                <c:pt idx="7">
                  <c:v>I support new development for business properties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0.28662420382165604</c:v>
                </c:pt>
                <c:pt idx="1">
                  <c:v>0.42038216560509556</c:v>
                </c:pt>
                <c:pt idx="2">
                  <c:v>0.10191082802547771</c:v>
                </c:pt>
                <c:pt idx="3">
                  <c:v>8.2802547770700632E-2</c:v>
                </c:pt>
                <c:pt idx="4">
                  <c:v>0.15923566878980891</c:v>
                </c:pt>
                <c:pt idx="5">
                  <c:v>0.24840764331210191</c:v>
                </c:pt>
                <c:pt idx="6">
                  <c:v>0.22929936305732485</c:v>
                </c:pt>
                <c:pt idx="7">
                  <c:v>0.15286624203821655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 don't want any further development in Burton</c:v>
                </c:pt>
                <c:pt idx="1">
                  <c:v>Any further development must make provision for recreation/amenities</c:v>
                </c:pt>
                <c:pt idx="2">
                  <c:v>I support new development for residential properties</c:v>
                </c:pt>
                <c:pt idx="3">
                  <c:v>I support development for affordable housing</c:v>
                </c:pt>
                <c:pt idx="4">
                  <c:v>I would support new development outside the existing village bounday if land could be obtained for community facilities</c:v>
                </c:pt>
                <c:pt idx="5">
                  <c:v>I support the conversion of outbuidings/barns into residential property</c:v>
                </c:pt>
                <c:pt idx="6">
                  <c:v>I support the conversion of outbuildings/barns into business property</c:v>
                </c:pt>
                <c:pt idx="7">
                  <c:v>I support new development for business properties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0.15286624203821655</c:v>
                </c:pt>
                <c:pt idx="1">
                  <c:v>0.25477707006369427</c:v>
                </c:pt>
                <c:pt idx="2">
                  <c:v>0.28662420382165604</c:v>
                </c:pt>
                <c:pt idx="3">
                  <c:v>0.34394904458598724</c:v>
                </c:pt>
                <c:pt idx="4">
                  <c:v>0.26114649681528662</c:v>
                </c:pt>
                <c:pt idx="5">
                  <c:v>0.40764331210191085</c:v>
                </c:pt>
                <c:pt idx="6">
                  <c:v>0.31210191082802546</c:v>
                </c:pt>
                <c:pt idx="7">
                  <c:v>0.25477707006369427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 don't want any further development in Burton</c:v>
                </c:pt>
                <c:pt idx="1">
                  <c:v>Any further development must make provision for recreation/amenities</c:v>
                </c:pt>
                <c:pt idx="2">
                  <c:v>I support new development for residential properties</c:v>
                </c:pt>
                <c:pt idx="3">
                  <c:v>I support development for affordable housing</c:v>
                </c:pt>
                <c:pt idx="4">
                  <c:v>I would support new development outside the existing village bounday if land could be obtained for community facilities</c:v>
                </c:pt>
                <c:pt idx="5">
                  <c:v>I support the conversion of outbuidings/barns into residential property</c:v>
                </c:pt>
                <c:pt idx="6">
                  <c:v>I support the conversion of outbuildings/barns into business property</c:v>
                </c:pt>
                <c:pt idx="7">
                  <c:v>I support new development for business properties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0.22929936305732485</c:v>
                </c:pt>
                <c:pt idx="1">
                  <c:v>8.2802547770700632E-2</c:v>
                </c:pt>
                <c:pt idx="2">
                  <c:v>0.15923566878980891</c:v>
                </c:pt>
                <c:pt idx="3">
                  <c:v>0.19108280254777071</c:v>
                </c:pt>
                <c:pt idx="4">
                  <c:v>0.15286624203821655</c:v>
                </c:pt>
                <c:pt idx="5">
                  <c:v>8.2802547770700632E-2</c:v>
                </c:pt>
                <c:pt idx="6">
                  <c:v>0.1464968152866242</c:v>
                </c:pt>
                <c:pt idx="7">
                  <c:v>0.24203821656050956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 don't want any further development in Burton</c:v>
                </c:pt>
                <c:pt idx="1">
                  <c:v>Any further development must make provision for recreation/amenities</c:v>
                </c:pt>
                <c:pt idx="2">
                  <c:v>I support new development for residential properties</c:v>
                </c:pt>
                <c:pt idx="3">
                  <c:v>I support development for affordable housing</c:v>
                </c:pt>
                <c:pt idx="4">
                  <c:v>I would support new development outside the existing village bounday if land could be obtained for community facilities</c:v>
                </c:pt>
                <c:pt idx="5">
                  <c:v>I support the conversion of outbuidings/barns into residential property</c:v>
                </c:pt>
                <c:pt idx="6">
                  <c:v>I support the conversion of outbuildings/barns into business property</c:v>
                </c:pt>
                <c:pt idx="7">
                  <c:v>I support new development for business properties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0.13375796178343949</c:v>
                </c:pt>
                <c:pt idx="1">
                  <c:v>9.5541401273885357E-2</c:v>
                </c:pt>
                <c:pt idx="2">
                  <c:v>0.26751592356687898</c:v>
                </c:pt>
                <c:pt idx="3">
                  <c:v>0.22292993630573249</c:v>
                </c:pt>
                <c:pt idx="4">
                  <c:v>0.25477707006369427</c:v>
                </c:pt>
                <c:pt idx="5">
                  <c:v>0.11464968152866242</c:v>
                </c:pt>
                <c:pt idx="6">
                  <c:v>0.19745222929936307</c:v>
                </c:pt>
                <c:pt idx="7">
                  <c:v>0.19108280254777071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Unanswered / no opinion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 don't want any further development in Burton</c:v>
                </c:pt>
                <c:pt idx="1">
                  <c:v>Any further development must make provision for recreation/amenities</c:v>
                </c:pt>
                <c:pt idx="2">
                  <c:v>I support new development for residential properties</c:v>
                </c:pt>
                <c:pt idx="3">
                  <c:v>I support development for affordable housing</c:v>
                </c:pt>
                <c:pt idx="4">
                  <c:v>I would support new development outside the existing village bounday if land could be obtained for community facilities</c:v>
                </c:pt>
                <c:pt idx="5">
                  <c:v>I support the conversion of outbuidings/barns into residential property</c:v>
                </c:pt>
                <c:pt idx="6">
                  <c:v>I support the conversion of outbuildings/barns into business property</c:v>
                </c:pt>
                <c:pt idx="7">
                  <c:v>I support new development for business properties</c:v>
                </c:pt>
              </c:strCache>
            </c:strRef>
          </c:cat>
          <c:val>
            <c:numRef>
              <c:f>Sheet1!$F$2:$F$9</c:f>
              <c:numCache>
                <c:formatCode>0%</c:formatCode>
                <c:ptCount val="8"/>
                <c:pt idx="0">
                  <c:v>0.19745222929936307</c:v>
                </c:pt>
                <c:pt idx="1">
                  <c:v>0.1464968152866242</c:v>
                </c:pt>
                <c:pt idx="2">
                  <c:v>0.18471337579617836</c:v>
                </c:pt>
                <c:pt idx="3">
                  <c:v>0.15923566878980891</c:v>
                </c:pt>
                <c:pt idx="4">
                  <c:v>0.17197452229299362</c:v>
                </c:pt>
                <c:pt idx="5">
                  <c:v>0.1464968152866242</c:v>
                </c:pt>
                <c:pt idx="6">
                  <c:v>0.11464968152866242</c:v>
                </c:pt>
                <c:pt idx="7">
                  <c:v>0.15923566878980891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100"/>
        <c:axId val="117762688"/>
        <c:axId val="121131392"/>
      </c:barChart>
      <c:catAx>
        <c:axId val="11776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131392"/>
        <c:crosses val="autoZero"/>
        <c:auto val="1"/>
        <c:lblAlgn val="ctr"/>
        <c:lblOffset val="100"/>
        <c:noMultiLvlLbl val="0"/>
      </c:catAx>
      <c:valAx>
        <c:axId val="1211313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776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293169784165186"/>
          <c:y val="0.11911832895888011"/>
          <c:w val="0.56072390768122282"/>
          <c:h val="5.58816710411198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579396294544"/>
          <c:y val="0.16111111111111112"/>
          <c:w val="0.50742060370545605"/>
          <c:h val="0.760784995625546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Sheet1!$B$1:$J$1</c:f>
              <c:strCache>
                <c:ptCount val="9"/>
                <c:pt idx="0">
                  <c:v>Children's play area</c:v>
                </c:pt>
                <c:pt idx="1">
                  <c:v>Skate park</c:v>
                </c:pt>
                <c:pt idx="2">
                  <c:v>Recreation area</c:v>
                </c:pt>
                <c:pt idx="3">
                  <c:v>Community centre</c:v>
                </c:pt>
                <c:pt idx="4">
                  <c:v>Allotments</c:v>
                </c:pt>
                <c:pt idx="5">
                  <c:v>Cycle paths</c:v>
                </c:pt>
                <c:pt idx="6">
                  <c:v>Car park</c:v>
                </c:pt>
                <c:pt idx="7">
                  <c:v>Public lavatory for church users</c:v>
                </c:pt>
                <c:pt idx="8">
                  <c:v>Mains gas supply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1.7567567567567568</c:v>
                </c:pt>
                <c:pt idx="1">
                  <c:v>3.3401360544217686</c:v>
                </c:pt>
                <c:pt idx="2">
                  <c:v>2.0551724137931036</c:v>
                </c:pt>
                <c:pt idx="3">
                  <c:v>2.2222222222222223</c:v>
                </c:pt>
                <c:pt idx="4">
                  <c:v>2.4225352112676055</c:v>
                </c:pt>
                <c:pt idx="5">
                  <c:v>2.4388489208633093</c:v>
                </c:pt>
                <c:pt idx="6">
                  <c:v>2.7902097902097904</c:v>
                </c:pt>
                <c:pt idx="7">
                  <c:v>2.3129251700680271</c:v>
                </c:pt>
                <c:pt idx="8">
                  <c:v>2.4513888888888888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121432704"/>
        <c:axId val="121840000"/>
      </c:barChart>
      <c:catAx>
        <c:axId val="121432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40000"/>
        <c:crosses val="max"/>
        <c:auto val="1"/>
        <c:lblAlgn val="ctr"/>
        <c:lblOffset val="100"/>
        <c:noMultiLvlLbl val="0"/>
      </c:catAx>
      <c:valAx>
        <c:axId val="121840000"/>
        <c:scaling>
          <c:orientation val="maxMin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Average score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out"/>
        <c:minorTickMark val="none"/>
        <c:tickLblPos val="nextTo"/>
        <c:crossAx val="12143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579396294544"/>
          <c:y val="0.16111111111111112"/>
          <c:w val="0.50742060370545605"/>
          <c:h val="0.830229440069991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The rural character of Burton is important to me</c:v>
                </c:pt>
                <c:pt idx="1">
                  <c:v>Access to public footpaths and bridleways are an important feature of living in Burton</c:v>
                </c:pt>
                <c:pt idx="2">
                  <c:v>Dog-fouling is a particular problem in the village</c:v>
                </c:pt>
                <c:pt idx="3">
                  <c:v>Burton needs more stree-lighting</c:v>
                </c:pt>
                <c:pt idx="4">
                  <c:v>Pedestrian safety is at risk due to insufficient street lighting</c:v>
                </c:pt>
                <c:pt idx="5">
                  <c:v>Street-lighting in Burton is about right</c:v>
                </c:pt>
                <c:pt idx="6">
                  <c:v>Burton needs less street-lighting</c:v>
                </c:pt>
                <c:pt idx="7">
                  <c:v>Street-lighting causes light pollution</c:v>
                </c:pt>
                <c:pt idx="8">
                  <c:v>Street-lighting wastes energy</c:v>
                </c:pt>
                <c:pt idx="9">
                  <c:v>Street-lighting does not suit the rural nature of the area</c:v>
                </c:pt>
                <c:pt idx="10">
                  <c:v>Flooding is a problem for my property</c:v>
                </c:pt>
                <c:pt idx="11">
                  <c:v>Flooding is a problem for local roads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0.79617834394904463</c:v>
                </c:pt>
                <c:pt idx="1">
                  <c:v>0.68789808917197448</c:v>
                </c:pt>
                <c:pt idx="2">
                  <c:v>0.10828025477707007</c:v>
                </c:pt>
                <c:pt idx="3">
                  <c:v>0.10828025477707007</c:v>
                </c:pt>
                <c:pt idx="4">
                  <c:v>0.10828025477707007</c:v>
                </c:pt>
                <c:pt idx="5">
                  <c:v>0.19745222929936307</c:v>
                </c:pt>
                <c:pt idx="6">
                  <c:v>8.2802547770700632E-2</c:v>
                </c:pt>
                <c:pt idx="7">
                  <c:v>0.31847133757961782</c:v>
                </c:pt>
                <c:pt idx="8">
                  <c:v>0.28025477707006369</c:v>
                </c:pt>
                <c:pt idx="9">
                  <c:v>0.3503184713375796</c:v>
                </c:pt>
                <c:pt idx="10">
                  <c:v>8.9171974522292988E-2</c:v>
                </c:pt>
                <c:pt idx="11">
                  <c:v>0.21656050955414013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The rural character of Burton is important to me</c:v>
                </c:pt>
                <c:pt idx="1">
                  <c:v>Access to public footpaths and bridleways are an important feature of living in Burton</c:v>
                </c:pt>
                <c:pt idx="2">
                  <c:v>Dog-fouling is a particular problem in the village</c:v>
                </c:pt>
                <c:pt idx="3">
                  <c:v>Burton needs more stree-lighting</c:v>
                </c:pt>
                <c:pt idx="4">
                  <c:v>Pedestrian safety is at risk due to insufficient street lighting</c:v>
                </c:pt>
                <c:pt idx="5">
                  <c:v>Street-lighting in Burton is about right</c:v>
                </c:pt>
                <c:pt idx="6">
                  <c:v>Burton needs less street-lighting</c:v>
                </c:pt>
                <c:pt idx="7">
                  <c:v>Street-lighting causes light pollution</c:v>
                </c:pt>
                <c:pt idx="8">
                  <c:v>Street-lighting wastes energy</c:v>
                </c:pt>
                <c:pt idx="9">
                  <c:v>Street-lighting does not suit the rural nature of the area</c:v>
                </c:pt>
                <c:pt idx="10">
                  <c:v>Flooding is a problem for my property</c:v>
                </c:pt>
                <c:pt idx="11">
                  <c:v>Flooding is a problem for local roads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0.11464968152866242</c:v>
                </c:pt>
                <c:pt idx="1">
                  <c:v>0.21019108280254778</c:v>
                </c:pt>
                <c:pt idx="2">
                  <c:v>0.2356687898089172</c:v>
                </c:pt>
                <c:pt idx="3">
                  <c:v>0.17197452229299362</c:v>
                </c:pt>
                <c:pt idx="4">
                  <c:v>0.17197452229299362</c:v>
                </c:pt>
                <c:pt idx="5">
                  <c:v>0.36942675159235666</c:v>
                </c:pt>
                <c:pt idx="6">
                  <c:v>0.12101910828025478</c:v>
                </c:pt>
                <c:pt idx="7">
                  <c:v>0.18471337579617833</c:v>
                </c:pt>
                <c:pt idx="8">
                  <c:v>0.17834394904458598</c:v>
                </c:pt>
                <c:pt idx="9">
                  <c:v>0.14012738853503184</c:v>
                </c:pt>
                <c:pt idx="10">
                  <c:v>7.0063694267515922E-2</c:v>
                </c:pt>
                <c:pt idx="11">
                  <c:v>0.42038216560509556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The rural character of Burton is important to me</c:v>
                </c:pt>
                <c:pt idx="1">
                  <c:v>Access to public footpaths and bridleways are an important feature of living in Burton</c:v>
                </c:pt>
                <c:pt idx="2">
                  <c:v>Dog-fouling is a particular problem in the village</c:v>
                </c:pt>
                <c:pt idx="3">
                  <c:v>Burton needs more stree-lighting</c:v>
                </c:pt>
                <c:pt idx="4">
                  <c:v>Pedestrian safety is at risk due to insufficient street lighting</c:v>
                </c:pt>
                <c:pt idx="5">
                  <c:v>Street-lighting in Burton is about right</c:v>
                </c:pt>
                <c:pt idx="6">
                  <c:v>Burton needs less street-lighting</c:v>
                </c:pt>
                <c:pt idx="7">
                  <c:v>Street-lighting causes light pollution</c:v>
                </c:pt>
                <c:pt idx="8">
                  <c:v>Street-lighting wastes energy</c:v>
                </c:pt>
                <c:pt idx="9">
                  <c:v>Street-lighting does not suit the rural nature of the area</c:v>
                </c:pt>
                <c:pt idx="10">
                  <c:v>Flooding is a problem for my property</c:v>
                </c:pt>
                <c:pt idx="11">
                  <c:v>Flooding is a problem for local roads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</c:v>
                </c:pt>
                <c:pt idx="1">
                  <c:v>3.1847133757961783E-2</c:v>
                </c:pt>
                <c:pt idx="2">
                  <c:v>0.25477707006369427</c:v>
                </c:pt>
                <c:pt idx="3">
                  <c:v>0.30573248407643311</c:v>
                </c:pt>
                <c:pt idx="4">
                  <c:v>0.28662420382165604</c:v>
                </c:pt>
                <c:pt idx="5">
                  <c:v>0.19108280254777071</c:v>
                </c:pt>
                <c:pt idx="6">
                  <c:v>0.29936305732484075</c:v>
                </c:pt>
                <c:pt idx="7">
                  <c:v>0.15286624203821655</c:v>
                </c:pt>
                <c:pt idx="8">
                  <c:v>0.21019108280254778</c:v>
                </c:pt>
                <c:pt idx="9">
                  <c:v>0.2356687898089172</c:v>
                </c:pt>
                <c:pt idx="10">
                  <c:v>0.26114649681528662</c:v>
                </c:pt>
                <c:pt idx="11">
                  <c:v>0.12738853503184713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The rural character of Burton is important to me</c:v>
                </c:pt>
                <c:pt idx="1">
                  <c:v>Access to public footpaths and bridleways are an important feature of living in Burton</c:v>
                </c:pt>
                <c:pt idx="2">
                  <c:v>Dog-fouling is a particular problem in the village</c:v>
                </c:pt>
                <c:pt idx="3">
                  <c:v>Burton needs more stree-lighting</c:v>
                </c:pt>
                <c:pt idx="4">
                  <c:v>Pedestrian safety is at risk due to insufficient street lighting</c:v>
                </c:pt>
                <c:pt idx="5">
                  <c:v>Street-lighting in Burton is about right</c:v>
                </c:pt>
                <c:pt idx="6">
                  <c:v>Burton needs less street-lighting</c:v>
                </c:pt>
                <c:pt idx="7">
                  <c:v>Street-lighting causes light pollution</c:v>
                </c:pt>
                <c:pt idx="8">
                  <c:v>Street-lighting wastes energy</c:v>
                </c:pt>
                <c:pt idx="9">
                  <c:v>Street-lighting does not suit the rural nature of the area</c:v>
                </c:pt>
                <c:pt idx="10">
                  <c:v>Flooding is a problem for my property</c:v>
                </c:pt>
                <c:pt idx="11">
                  <c:v>Flooding is a problem for local roads</c:v>
                </c:pt>
              </c:strCache>
            </c:strRef>
          </c:cat>
          <c:val>
            <c:numRef>
              <c:f>Sheet1!$E$2:$E$13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0.11464968152866242</c:v>
                </c:pt>
                <c:pt idx="3">
                  <c:v>0.31210191082802546</c:v>
                </c:pt>
                <c:pt idx="4">
                  <c:v>0.26114649681528662</c:v>
                </c:pt>
                <c:pt idx="5">
                  <c:v>0.12101910828025478</c:v>
                </c:pt>
                <c:pt idx="6">
                  <c:v>0.31210191082802546</c:v>
                </c:pt>
                <c:pt idx="7">
                  <c:v>0.12101910828025478</c:v>
                </c:pt>
                <c:pt idx="8">
                  <c:v>0.10828025477707007</c:v>
                </c:pt>
                <c:pt idx="9">
                  <c:v>5.0955414012738856E-2</c:v>
                </c:pt>
                <c:pt idx="10">
                  <c:v>0.34394904458598724</c:v>
                </c:pt>
                <c:pt idx="11">
                  <c:v>5.7324840764331211E-2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Unanswered / no opinion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The rural character of Burton is important to me</c:v>
                </c:pt>
                <c:pt idx="1">
                  <c:v>Access to public footpaths and bridleways are an important feature of living in Burton</c:v>
                </c:pt>
                <c:pt idx="2">
                  <c:v>Dog-fouling is a particular problem in the village</c:v>
                </c:pt>
                <c:pt idx="3">
                  <c:v>Burton needs more stree-lighting</c:v>
                </c:pt>
                <c:pt idx="4">
                  <c:v>Pedestrian safety is at risk due to insufficient street lighting</c:v>
                </c:pt>
                <c:pt idx="5">
                  <c:v>Street-lighting in Burton is about right</c:v>
                </c:pt>
                <c:pt idx="6">
                  <c:v>Burton needs less street-lighting</c:v>
                </c:pt>
                <c:pt idx="7">
                  <c:v>Street-lighting causes light pollution</c:v>
                </c:pt>
                <c:pt idx="8">
                  <c:v>Street-lighting wastes energy</c:v>
                </c:pt>
                <c:pt idx="9">
                  <c:v>Street-lighting does not suit the rural nature of the area</c:v>
                </c:pt>
                <c:pt idx="10">
                  <c:v>Flooding is a problem for my property</c:v>
                </c:pt>
                <c:pt idx="11">
                  <c:v>Flooding is a problem for local roads</c:v>
                </c:pt>
              </c:strCache>
            </c:strRef>
          </c:cat>
          <c:val>
            <c:numRef>
              <c:f>Sheet1!$F$2:$F$13</c:f>
              <c:numCache>
                <c:formatCode>0%</c:formatCode>
                <c:ptCount val="12"/>
                <c:pt idx="0">
                  <c:v>8.9171974522292988E-2</c:v>
                </c:pt>
                <c:pt idx="1">
                  <c:v>7.0063694267515922E-2</c:v>
                </c:pt>
                <c:pt idx="2">
                  <c:v>0.28662420382165604</c:v>
                </c:pt>
                <c:pt idx="3">
                  <c:v>0.10191082802547771</c:v>
                </c:pt>
                <c:pt idx="4">
                  <c:v>0.17197452229299362</c:v>
                </c:pt>
                <c:pt idx="5">
                  <c:v>0.12101910828025478</c:v>
                </c:pt>
                <c:pt idx="6">
                  <c:v>0.18471337579617836</c:v>
                </c:pt>
                <c:pt idx="7">
                  <c:v>0.22292993630573249</c:v>
                </c:pt>
                <c:pt idx="8">
                  <c:v>0.22292993630573249</c:v>
                </c:pt>
                <c:pt idx="9">
                  <c:v>0.22292993630573249</c:v>
                </c:pt>
                <c:pt idx="10">
                  <c:v>0.2356687898089172</c:v>
                </c:pt>
                <c:pt idx="11">
                  <c:v>0.178343949044586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100"/>
        <c:axId val="121464320"/>
        <c:axId val="121465856"/>
      </c:barChart>
      <c:catAx>
        <c:axId val="12146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65856"/>
        <c:crosses val="autoZero"/>
        <c:auto val="1"/>
        <c:lblAlgn val="ctr"/>
        <c:lblOffset val="100"/>
        <c:noMultiLvlLbl val="0"/>
      </c:catAx>
      <c:valAx>
        <c:axId val="1214658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146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293169784165186"/>
          <c:y val="0.11911832895888011"/>
          <c:w val="0.56072390768122282"/>
          <c:h val="5.58816710411198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792331120244683"/>
          <c:y val="0.30833333333333335"/>
          <c:w val="0.59728832894758299"/>
          <c:h val="0.51911832895888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am in favour of the Neighbourhood Plan for Burton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0.38853503184713378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am in favour of the Neighbourhood Plan for Burton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0.3503184713375796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am in favour of the Neighbourhood Plan for Burton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3.8216560509554139E-2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am in favour of the Neighbourhood Plan for Burton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6.3694267515923567E-2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Unanswered / no opinion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am in favour of the Neighbourhood Plan for Burton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0.15923566878980891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100"/>
        <c:axId val="193610112"/>
        <c:axId val="193611648"/>
      </c:barChart>
      <c:catAx>
        <c:axId val="193610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611648"/>
        <c:crosses val="autoZero"/>
        <c:auto val="1"/>
        <c:lblAlgn val="ctr"/>
        <c:lblOffset val="100"/>
        <c:noMultiLvlLbl val="0"/>
      </c:catAx>
      <c:valAx>
        <c:axId val="1936116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361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724386713012485"/>
          <c:y val="0.29411832895888013"/>
          <c:w val="0.56072390768122282"/>
          <c:h val="5.58816710411198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0.77714</cdr:x>
      <cdr:y>0.84666</cdr:y>
    </cdr:from>
    <cdr:to>
      <cdr:x>0.81429</cdr:x>
      <cdr:y>0.92341</cdr:y>
    </cdr:to>
    <cdr:sp macro="" textlink="">
      <cdr:nvSpPr>
        <cdr:cNvPr id="2" name="Oval 1"/>
        <cdr:cNvSpPr/>
      </cdr:nvSpPr>
      <cdr:spPr>
        <a:xfrm xmlns:a="http://schemas.openxmlformats.org/drawingml/2006/main">
          <a:off x="8676168" y="3870939"/>
          <a:ext cx="414670" cy="350874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0.39333</cdr:x>
      <cdr:y>0.7636</cdr:y>
    </cdr:from>
    <cdr:to>
      <cdr:x>0.83086</cdr:x>
      <cdr:y>0.81831</cdr:y>
    </cdr:to>
    <cdr:sp macro="" textlink="">
      <cdr:nvSpPr>
        <cdr:cNvPr id="2" name="Right Brace 1"/>
        <cdr:cNvSpPr/>
      </cdr:nvSpPr>
      <cdr:spPr>
        <a:xfrm xmlns:a="http://schemas.openxmlformats.org/drawingml/2006/main" rot="5400000">
          <a:off x="6708483" y="1173905"/>
          <a:ext cx="250152" cy="4884702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0.40952</cdr:x>
      <cdr:y>0.86512</cdr:y>
    </cdr:from>
    <cdr:to>
      <cdr:x>0.72667</cdr:x>
      <cdr:y>0.96046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1" y="3955310"/>
          <a:ext cx="3540642" cy="435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dirty="0" smtClean="0"/>
            <a:t>74</a:t>
          </a:r>
          <a:r>
            <a:rPr lang="en-GB" sz="1100" dirty="0" smtClean="0"/>
            <a:t>% support the Neighbourhood Plan</a:t>
          </a:r>
          <a:endParaRPr lang="en-GB" sz="1100" dirty="0"/>
        </a:p>
      </cdr:txBody>
    </cdr:sp>
  </cdr:relSizeAnchor>
  <cdr:relSizeAnchor xmlns:cdr="http://schemas.openxmlformats.org/drawingml/2006/chartDrawing">
    <cdr:from>
      <cdr:x>0.83342</cdr:x>
      <cdr:y>0.7636</cdr:y>
    </cdr:from>
    <cdr:to>
      <cdr:x>0.88205</cdr:x>
      <cdr:y>0.79201</cdr:y>
    </cdr:to>
    <cdr:sp macro="" textlink="">
      <cdr:nvSpPr>
        <cdr:cNvPr id="4" name="Right Brace 3"/>
        <cdr:cNvSpPr/>
      </cdr:nvSpPr>
      <cdr:spPr>
        <a:xfrm xmlns:a="http://schemas.openxmlformats.org/drawingml/2006/main" rot="5400000">
          <a:off x="9511000" y="3284664"/>
          <a:ext cx="129896" cy="54292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0.75728</cdr:x>
      <cdr:y>0.83969</cdr:y>
    </cdr:from>
    <cdr:to>
      <cdr:x>1</cdr:x>
      <cdr:y>0.92341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454390" y="3839041"/>
          <a:ext cx="2709796" cy="382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dirty="0" smtClean="0"/>
            <a:t>10</a:t>
          </a:r>
          <a:r>
            <a:rPr lang="en-GB" sz="1100" dirty="0" smtClean="0"/>
            <a:t>% do NOT support the Neighbourhood Plan</a:t>
          </a:r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86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2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962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481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36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9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6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403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688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C7B862D-57FF-4B64-ABF4-7D62F1A28A73}" type="datetimeFigureOut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23/09/2015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99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2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50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1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53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73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1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5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93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2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57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60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0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80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22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189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21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018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0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09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7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1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54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C7B862D-57FF-4B64-ABF4-7D62F1A28A73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31E53B0-5411-4446-8FA0-16BA67D82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0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C7B862D-57FF-4B64-ABF4-7D62F1A28A73}" type="datetimeFigureOut">
              <a:rPr lang="en-GB" smtClean="0">
                <a:solidFill>
                  <a:srgbClr val="B31166"/>
                </a:solidFill>
              </a:rPr>
              <a:pPr/>
              <a:t>23/09/2015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31E53B0-5411-4446-8FA0-16BA67D82BA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4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Neighbourhood Planning </a:t>
            </a:r>
            <a:r>
              <a:rPr lang="en-GB" b="1" dirty="0" smtClean="0"/>
              <a:t>Consultation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Full Report, 23 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3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Technical </a:t>
            </a:r>
            <a:r>
              <a:rPr lang="en-GB" b="1" dirty="0" smtClean="0"/>
              <a:t>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This document includes data from a survey conducted on behalf of Nettleton Parish Council investigating Burton residents’ support for preparing a Neighbourhood Plan</a:t>
            </a:r>
            <a:r>
              <a:rPr lang="en-GB" dirty="0" smtClean="0"/>
              <a:t>.</a:t>
            </a:r>
            <a:endParaRPr lang="en-GB" dirty="0"/>
          </a:p>
          <a:p>
            <a:pPr lvl="0"/>
            <a:r>
              <a:rPr lang="en-GB" dirty="0" smtClean="0"/>
              <a:t>The </a:t>
            </a:r>
            <a:r>
              <a:rPr lang="en-GB" dirty="0"/>
              <a:t>survey was conducted during August 2015.  A written questionnaire, together with information about Neighbourhood Planning and a reply envelope to </a:t>
            </a:r>
            <a:r>
              <a:rPr lang="en-GB" dirty="0" smtClean="0"/>
              <a:t>preserve </a:t>
            </a:r>
            <a:r>
              <a:rPr lang="en-GB" dirty="0"/>
              <a:t>anonymity were delivered by hand to every household/business in Burton.  Completed questionnaires were collected by hand, with repeat collection attempts as necessary over the course of three weeks</a:t>
            </a:r>
            <a:r>
              <a:rPr lang="en-GB" dirty="0" smtClean="0"/>
              <a:t>.</a:t>
            </a:r>
            <a:endParaRPr lang="en-GB" dirty="0"/>
          </a:p>
          <a:p>
            <a:pPr lvl="0"/>
            <a:r>
              <a:rPr lang="en-GB" dirty="0" smtClean="0"/>
              <a:t>Questionnaires were distributed to all 102 households in Burton.  Up to 6 individuals per household could complete the questionnaire.</a:t>
            </a:r>
          </a:p>
          <a:p>
            <a:pPr lvl="0"/>
            <a:r>
              <a:rPr lang="en-GB" dirty="0"/>
              <a:t>Summary of Qualitative Data:  Respondents’ comments were categorised using a ‘constant comparison’ approach, i.e., categories were not predetermined but were continuously reappraised and the comments regrouped accordingly until no new categories could be identified.  These categories were reviewed by a second analyst to reconcile any differences in approach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2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completed the questionnaire?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2756024"/>
            <a:ext cx="1591056" cy="1007668"/>
          </a:xfrm>
        </p:spPr>
      </p:pic>
      <p:sp>
        <p:nvSpPr>
          <p:cNvPr id="6" name="TextBox 5"/>
          <p:cNvSpPr txBox="1"/>
          <p:nvPr/>
        </p:nvSpPr>
        <p:spPr>
          <a:xfrm>
            <a:off x="2679192" y="2843784"/>
            <a:ext cx="273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79 households </a:t>
            </a:r>
          </a:p>
          <a:p>
            <a:r>
              <a:rPr lang="en-GB" dirty="0" smtClean="0"/>
              <a:t>(77% of Burton’s households)</a:t>
            </a:r>
          </a:p>
          <a:p>
            <a:r>
              <a:rPr lang="en-GB" sz="1200" dirty="0" smtClean="0"/>
              <a:t>returned the questionnaire (out of 102 households)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4" y="4926844"/>
            <a:ext cx="2197608" cy="10988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1604" y="5060747"/>
            <a:ext cx="273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157 individuals</a:t>
            </a:r>
          </a:p>
          <a:p>
            <a:r>
              <a:rPr lang="en-GB" sz="1200" dirty="0" smtClean="0"/>
              <a:t>Completed the questionnaire</a:t>
            </a:r>
          </a:p>
          <a:p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>
            <a:off x="5660136" y="2907792"/>
            <a:ext cx="246888" cy="3218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287768" y="2688336"/>
            <a:ext cx="372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Demographics of households</a:t>
            </a:r>
            <a:endParaRPr lang="en-GB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5849"/>
              </p:ext>
            </p:extLst>
          </p:nvPr>
        </p:nvGraphicFramePr>
        <p:xfrm>
          <a:off x="6400799" y="3353138"/>
          <a:ext cx="5213094" cy="264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698"/>
                <a:gridCol w="1737698"/>
                <a:gridCol w="173769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Female</a:t>
                      </a:r>
                      <a:endParaRPr lang="en-GB" dirty="0"/>
                    </a:p>
                  </a:txBody>
                  <a:tcPr anchor="ctr"/>
                </a:tc>
              </a:tr>
              <a:tr h="22623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0-4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10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</a:t>
                      </a:r>
                      <a:endParaRPr lang="en-GB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5-11years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10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 anchor="ctr"/>
                </a:tc>
              </a:tr>
              <a:tr h="2651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12-19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</a:t>
                      </a:r>
                      <a:endParaRPr lang="en-GB" sz="1100" dirty="0"/>
                    </a:p>
                  </a:txBody>
                  <a:tcPr anchor="ctr"/>
                </a:tc>
              </a:tr>
              <a:tr h="2651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20-39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21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17</a:t>
                      </a:r>
                      <a:endParaRPr lang="en-GB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40-59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31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33</a:t>
                      </a:r>
                      <a:endParaRPr lang="en-GB" sz="1100" dirty="0"/>
                    </a:p>
                  </a:txBody>
                  <a:tcPr anchor="ctr"/>
                </a:tc>
              </a:tr>
              <a:tr h="2875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60-79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23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19</a:t>
                      </a:r>
                      <a:endParaRPr lang="en-GB" sz="1100" dirty="0"/>
                    </a:p>
                  </a:txBody>
                  <a:tcPr anchor="ctr"/>
                </a:tc>
              </a:tr>
              <a:tr h="2824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80+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</a:t>
                      </a:r>
                      <a:endParaRPr lang="en-GB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104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90</a:t>
                      </a:r>
                      <a:endParaRPr lang="en-GB" sz="11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1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Burton residents support the development of outbuildings and wish development to make provision for local amenities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304281"/>
              </p:ext>
            </p:extLst>
          </p:nvPr>
        </p:nvGraphicFramePr>
        <p:xfrm>
          <a:off x="425302" y="2030819"/>
          <a:ext cx="1116418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8"/>
          <p:cNvSpPr/>
          <p:nvPr/>
        </p:nvSpPr>
        <p:spPr>
          <a:xfrm>
            <a:off x="6220045" y="3232295"/>
            <a:ext cx="2743200" cy="4997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266116" y="3693044"/>
            <a:ext cx="3218126" cy="4997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220045" y="5605135"/>
            <a:ext cx="3381156" cy="4997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06056" y="3232295"/>
            <a:ext cx="5305647" cy="460749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20229" y="3693047"/>
            <a:ext cx="5305647" cy="460749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03276" y="5681331"/>
            <a:ext cx="5422600" cy="460749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25302" y="6602819"/>
            <a:ext cx="11766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Base: 157 individual residents.  </a:t>
            </a:r>
            <a:r>
              <a:rPr lang="en-GB" sz="1200" dirty="0" err="1" smtClean="0"/>
              <a:t>Qn</a:t>
            </a:r>
            <a:r>
              <a:rPr lang="en-GB" sz="1200" dirty="0" smtClean="0"/>
              <a:t>: To what extent do you agree with the following statements regarding development in Burton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0881" y="2248787"/>
            <a:ext cx="57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Development: residential and business property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700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21268"/>
            <a:ext cx="8761413" cy="706964"/>
          </a:xfrm>
        </p:spPr>
        <p:txBody>
          <a:bodyPr/>
          <a:lstStyle/>
          <a:p>
            <a:r>
              <a:rPr lang="en-GB" dirty="0" smtClean="0"/>
              <a:t>Spontaneous comments: Development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45827"/>
              </p:ext>
            </p:extLst>
          </p:nvPr>
        </p:nvGraphicFramePr>
        <p:xfrm>
          <a:off x="487426" y="1889929"/>
          <a:ext cx="7313549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5592"/>
                <a:gridCol w="1487957"/>
              </a:tblGrid>
              <a:tr h="3132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Positi</a:t>
                      </a:r>
                      <a:r>
                        <a:rPr lang="en-GB" sz="1400" baseline="0" dirty="0" smtClean="0"/>
                        <a:t>ve development themes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Number</a:t>
                      </a:r>
                      <a:r>
                        <a:rPr lang="en-GB" sz="1400" baseline="0" dirty="0" smtClean="0"/>
                        <a:t> of mentions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Facilities:</a:t>
                      </a:r>
                    </a:p>
                    <a:p>
                      <a:pPr marL="266700" indent="-266700"/>
                      <a:r>
                        <a:rPr lang="en-GB" sz="1400" dirty="0" smtClean="0"/>
                        <a:t>	</a:t>
                      </a:r>
                      <a:r>
                        <a:rPr lang="en-GB" sz="1200" dirty="0" smtClean="0"/>
                        <a:t>New</a:t>
                      </a:r>
                      <a:r>
                        <a:rPr lang="en-GB" sz="1200" baseline="0" dirty="0" smtClean="0"/>
                        <a:t> development needs amenities and facilities to support increased population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Organic growth:</a:t>
                      </a:r>
                    </a:p>
                    <a:p>
                      <a:pPr marL="266700" marR="0" lvl="0" indent="-2667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New development should be organic and in keeping with Burton’s size and feel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Small scale:</a:t>
                      </a:r>
                    </a:p>
                    <a:p>
                      <a:pPr marL="266700" marR="0" lvl="0" indent="-2667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Development should be small scale / single dwellings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Business:</a:t>
                      </a:r>
                    </a:p>
                    <a:p>
                      <a:r>
                        <a:rPr lang="en-GB" sz="1200" dirty="0" smtClean="0"/>
                        <a:t>	Small businesses should be encouraged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Environment:</a:t>
                      </a:r>
                    </a:p>
                    <a:p>
                      <a:pPr marL="266700" marR="0" lvl="0" indent="-2667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New development should be sustainable in terms of environment / conservation / renewable energy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Outbuildings:</a:t>
                      </a:r>
                    </a:p>
                    <a:p>
                      <a:r>
                        <a:rPr lang="en-GB" sz="1400" dirty="0" smtClean="0"/>
                        <a:t>	</a:t>
                      </a:r>
                      <a:r>
                        <a:rPr lang="en-GB" sz="1200" dirty="0" smtClean="0"/>
                        <a:t>Development</a:t>
                      </a:r>
                      <a:r>
                        <a:rPr lang="en-GB" sz="1200" baseline="0" dirty="0" smtClean="0"/>
                        <a:t> should focus on the development of outbuildings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582675" y="6052354"/>
            <a:ext cx="5264896" cy="638175"/>
          </a:xfrm>
          <a:prstGeom prst="wedgeRoundRectCallout">
            <a:avLst>
              <a:gd name="adj1" fmla="val -37839"/>
              <a:gd name="adj2" fmla="val 789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Sustainable development required.  No more houses without things like shop/PO in Burton, Bus Service play area etc.</a:t>
            </a:r>
            <a:endParaRPr lang="en-GB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46011"/>
              </p:ext>
            </p:extLst>
          </p:nvPr>
        </p:nvGraphicFramePr>
        <p:xfrm>
          <a:off x="8420099" y="2000250"/>
          <a:ext cx="3590925" cy="32689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3176"/>
                <a:gridCol w="1047749"/>
              </a:tblGrid>
              <a:tr h="9525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Negative </a:t>
                      </a:r>
                      <a:r>
                        <a:rPr lang="en-GB" sz="1400" baseline="0" dirty="0" smtClean="0"/>
                        <a:t>development themes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Number</a:t>
                      </a:r>
                      <a:r>
                        <a:rPr lang="en-GB" sz="1400" baseline="0" dirty="0" smtClean="0"/>
                        <a:t> of mentions</a:t>
                      </a:r>
                      <a:endParaRPr lang="en-GB" sz="1400" dirty="0"/>
                    </a:p>
                  </a:txBody>
                  <a:tcPr/>
                </a:tc>
              </a:tr>
              <a:tr h="85243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</a:t>
                      </a:r>
                      <a:r>
                        <a:rPr lang="en-GB" sz="1400" baseline="0" dirty="0" smtClean="0"/>
                        <a:t> more development</a:t>
                      </a:r>
                      <a:r>
                        <a:rPr lang="en-GB" sz="1400" dirty="0" smtClean="0"/>
                        <a:t>:</a:t>
                      </a:r>
                    </a:p>
                    <a:p>
                      <a:pPr marL="266700" indent="-266700"/>
                      <a:r>
                        <a:rPr lang="en-GB" sz="1400" dirty="0" smtClean="0"/>
                        <a:t>	</a:t>
                      </a:r>
                      <a:r>
                        <a:rPr lang="en-GB" sz="1200" dirty="0" smtClean="0"/>
                        <a:t>There has</a:t>
                      </a:r>
                      <a:r>
                        <a:rPr lang="en-GB" sz="1200" baseline="0" dirty="0" smtClean="0"/>
                        <a:t> been enough development in Burton, it needs to stop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</a:tr>
              <a:tr h="131938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Against development</a:t>
                      </a:r>
                      <a:r>
                        <a:rPr lang="en-GB" sz="1400" baseline="0" dirty="0" smtClean="0"/>
                        <a:t> outside of the boundaries</a:t>
                      </a:r>
                      <a:r>
                        <a:rPr lang="en-GB" sz="1400" dirty="0" smtClean="0"/>
                        <a:t>:</a:t>
                      </a:r>
                    </a:p>
                    <a:p>
                      <a:pPr marL="266700" marR="0" lvl="0" indent="-2667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	Changes in infrastructure would be required, would not like to see development beyond the current boundaries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8344288" y="5588848"/>
            <a:ext cx="3504812" cy="638175"/>
          </a:xfrm>
          <a:prstGeom prst="wedgeRoundRectCallout">
            <a:avLst>
              <a:gd name="adj1" fmla="val -37839"/>
              <a:gd name="adj2" fmla="val 78918"/>
              <a:gd name="adj3" fmla="val 16667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We do not need any more houses, enough is enough.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3987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Children’s play area is considered the greatest need for Burton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889781"/>
              </p:ext>
            </p:extLst>
          </p:nvPr>
        </p:nvGraphicFramePr>
        <p:xfrm>
          <a:off x="425302" y="2030819"/>
          <a:ext cx="1116418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528" y="6602819"/>
            <a:ext cx="12238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Base: 157 individual residents.  </a:t>
            </a:r>
            <a:r>
              <a:rPr lang="en-GB" sz="1200" dirty="0" err="1" smtClean="0"/>
              <a:t>Qn</a:t>
            </a:r>
            <a:r>
              <a:rPr lang="en-GB" sz="1200" dirty="0" smtClean="0"/>
              <a:t>: Do you feel there is a need within Burton for any of the following facilities? Where 1 is “high importance” and 4 is “do not want”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4221126" y="5808925"/>
            <a:ext cx="1704750" cy="460749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263116" y="2307265"/>
            <a:ext cx="477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Local Amenities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87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21268"/>
            <a:ext cx="8761413" cy="706964"/>
          </a:xfrm>
        </p:spPr>
        <p:txBody>
          <a:bodyPr/>
          <a:lstStyle/>
          <a:p>
            <a:r>
              <a:rPr lang="en-GB" dirty="0" smtClean="0"/>
              <a:t>Spontaneous comments: Facilities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63329"/>
              </p:ext>
            </p:extLst>
          </p:nvPr>
        </p:nvGraphicFramePr>
        <p:xfrm>
          <a:off x="487426" y="1889929"/>
          <a:ext cx="1094257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3324"/>
                <a:gridCol w="1619250"/>
              </a:tblGrid>
              <a:tr h="3132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Positi</a:t>
                      </a:r>
                      <a:r>
                        <a:rPr lang="en-GB" sz="1400" baseline="0" dirty="0" smtClean="0"/>
                        <a:t>ve facilities themes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Number</a:t>
                      </a:r>
                      <a:r>
                        <a:rPr lang="en-GB" sz="1400" baseline="0" dirty="0" smtClean="0"/>
                        <a:t> of mentions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lang="en-GB" sz="1400" dirty="0" smtClean="0"/>
                        <a:t>Pedestrian</a:t>
                      </a:r>
                      <a:r>
                        <a:rPr lang="en-GB" sz="1400" baseline="0" dirty="0" smtClean="0"/>
                        <a:t> safety / footpaths</a:t>
                      </a:r>
                    </a:p>
                    <a:p>
                      <a:pPr marL="266700" indent="-266700"/>
                      <a:r>
                        <a:rPr lang="en-GB" sz="1400" baseline="0" dirty="0" smtClean="0"/>
                        <a:t>	Need for more pavements, esp. to enable pedestrian access to Acton </a:t>
                      </a:r>
                      <a:r>
                        <a:rPr lang="en-GB" sz="1400" baseline="0" dirty="0" err="1" smtClean="0"/>
                        <a:t>Turville</a:t>
                      </a:r>
                      <a:r>
                        <a:rPr lang="en-GB" sz="1400" baseline="0" dirty="0" smtClean="0"/>
                        <a:t>.  Better upkeep of footpaths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18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lang="en-GB" sz="1400" dirty="0" smtClean="0"/>
                        <a:t>Street-lighting</a:t>
                      </a:r>
                    </a:p>
                    <a:p>
                      <a:pPr marL="266700" indent="-266700"/>
                      <a:r>
                        <a:rPr lang="en-GB" sz="1400" dirty="0" smtClean="0"/>
                        <a:t>	Against:</a:t>
                      </a:r>
                      <a:r>
                        <a:rPr lang="en-GB" sz="1400" baseline="0" dirty="0" smtClean="0"/>
                        <a:t> do not want any more street lighting</a:t>
                      </a:r>
                    </a:p>
                    <a:p>
                      <a:pPr marL="266700" indent="-266700"/>
                      <a:r>
                        <a:rPr lang="en-GB" sz="1400" baseline="0" dirty="0" smtClean="0"/>
                        <a:t>	For: want limited / solar streetlight to make streets safer for pedestrians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6</a:t>
                      </a:r>
                    </a:p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lang="en-GB" sz="1400" dirty="0" smtClean="0"/>
                        <a:t>Drainage / flooding:</a:t>
                      </a:r>
                    </a:p>
                    <a:p>
                      <a:pPr marL="266700" indent="-266700"/>
                      <a:r>
                        <a:rPr lang="en-GB" sz="1400" dirty="0" smtClean="0"/>
                        <a:t>	Water run off / drainage</a:t>
                      </a:r>
                      <a:r>
                        <a:rPr lang="en-GB" sz="1400" baseline="0" dirty="0" smtClean="0"/>
                        <a:t> is a problem in Burton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lang="en-GB" sz="1400" dirty="0" smtClean="0"/>
                        <a:t>Dog fouling</a:t>
                      </a:r>
                    </a:p>
                    <a:p>
                      <a:pPr marL="266700" indent="-266700"/>
                      <a:r>
                        <a:rPr lang="en-GB" sz="1400" dirty="0" smtClean="0"/>
                        <a:t>	Is a problem</a:t>
                      </a:r>
                      <a:r>
                        <a:rPr lang="en-GB" sz="1400" baseline="0" dirty="0" smtClean="0"/>
                        <a:t> in Burton, more bins should be supplied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Play area:</a:t>
                      </a:r>
                    </a:p>
                    <a:p>
                      <a:pPr marL="266700" indent="-266700"/>
                      <a:r>
                        <a:rPr lang="en-GB" sz="1400" dirty="0" smtClean="0"/>
                        <a:t>	Support</a:t>
                      </a:r>
                      <a:r>
                        <a:rPr lang="en-GB" sz="1400" baseline="0" dirty="0" smtClean="0"/>
                        <a:t> for a play area</a:t>
                      </a:r>
                    </a:p>
                    <a:p>
                      <a:pPr marL="266700" indent="-266700"/>
                      <a:r>
                        <a:rPr lang="en-GB" sz="1400" dirty="0" smtClean="0"/>
                        <a:t>	Do not</a:t>
                      </a:r>
                      <a:r>
                        <a:rPr lang="en-GB" sz="1400" baseline="0" dirty="0" smtClean="0"/>
                        <a:t> support play area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4</a:t>
                      </a:r>
                    </a:p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Village shop:</a:t>
                      </a:r>
                    </a:p>
                    <a:p>
                      <a:pPr marL="266700" marR="0" lvl="0" indent="-2667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Need for a PO in Burton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Traffic:</a:t>
                      </a:r>
                    </a:p>
                    <a:p>
                      <a:r>
                        <a:rPr lang="en-GB" sz="1200" dirty="0" smtClean="0"/>
                        <a:t>	High volume</a:t>
                      </a:r>
                      <a:r>
                        <a:rPr lang="en-GB" sz="1200" baseline="0" dirty="0" smtClean="0"/>
                        <a:t> of traffic and speed of traffic is a key issue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2424" y="6583849"/>
            <a:ext cx="4410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All themes with 3 or more mentions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0788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Access to footpaths/ bridleways and rural character of Burton are key environmental priorities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103936"/>
              </p:ext>
            </p:extLst>
          </p:nvPr>
        </p:nvGraphicFramePr>
        <p:xfrm>
          <a:off x="425302" y="2030819"/>
          <a:ext cx="1116418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5302" y="6602819"/>
            <a:ext cx="11766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Base: 157 individual residents.  </a:t>
            </a:r>
            <a:r>
              <a:rPr lang="en-GB" sz="1200" dirty="0" err="1" smtClean="0"/>
              <a:t>Qn</a:t>
            </a:r>
            <a:r>
              <a:rPr lang="en-GB" sz="1200" dirty="0" smtClean="0"/>
              <a:t>: To what extent do you agree with the following statements on the environment of Burton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844358" y="2262225"/>
            <a:ext cx="203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Environment</a:t>
            </a:r>
            <a:endParaRPr lang="en-GB" b="1" dirty="0"/>
          </a:p>
        </p:txBody>
      </p:sp>
      <p:sp>
        <p:nvSpPr>
          <p:cNvPr id="18" name="Rectangle 17"/>
          <p:cNvSpPr/>
          <p:nvPr/>
        </p:nvSpPr>
        <p:spPr>
          <a:xfrm>
            <a:off x="503276" y="5932970"/>
            <a:ext cx="5422600" cy="262275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6814" y="6287391"/>
            <a:ext cx="5422600" cy="262275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2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Nearly </a:t>
            </a:r>
            <a:r>
              <a:rPr lang="en-GB" sz="3200" smtClean="0"/>
              <a:t>three quarters of </a:t>
            </a:r>
            <a:r>
              <a:rPr lang="en-GB" sz="3200" dirty="0" smtClean="0"/>
              <a:t>the Burton residents support the Neighbourhood Plan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985089"/>
              </p:ext>
            </p:extLst>
          </p:nvPr>
        </p:nvGraphicFramePr>
        <p:xfrm>
          <a:off x="425302" y="2030819"/>
          <a:ext cx="1116418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5302" y="6602819"/>
            <a:ext cx="11766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black"/>
                </a:solidFill>
              </a:rPr>
              <a:t>Base: 157 individual residents.  </a:t>
            </a:r>
            <a:r>
              <a:rPr lang="en-GB" sz="1200" dirty="0" err="1" smtClean="0">
                <a:solidFill>
                  <a:prstClr val="black"/>
                </a:solidFill>
              </a:rPr>
              <a:t>Qn</a:t>
            </a:r>
            <a:r>
              <a:rPr lang="en-GB" sz="1200" dirty="0" smtClean="0">
                <a:solidFill>
                  <a:prstClr val="black"/>
                </a:solidFill>
              </a:rPr>
              <a:t>: To what extent do you agree with the following statement?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44358" y="2262225"/>
            <a:ext cx="290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Neighbourhood plan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2338</TotalTime>
  <Words>488</Words>
  <Application>Microsoft Office PowerPoint</Application>
  <PresentationFormat>Custom</PresentationFormat>
  <Paragraphs>117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Ion Boardroom</vt:lpstr>
      <vt:lpstr>1_Ion Boardroom</vt:lpstr>
      <vt:lpstr>Neighbourhood Planning Consultation </vt:lpstr>
      <vt:lpstr>Technical Details</vt:lpstr>
      <vt:lpstr>Who completed the questionnaire?</vt:lpstr>
      <vt:lpstr>Burton residents support the development of outbuildings and wish development to make provision for local amenities</vt:lpstr>
      <vt:lpstr>Spontaneous comments: Development</vt:lpstr>
      <vt:lpstr>Children’s play area is considered the greatest need for Burton</vt:lpstr>
      <vt:lpstr>Spontaneous comments: Facilities</vt:lpstr>
      <vt:lpstr>Access to footpaths/ bridleways and rural character of Burton are key environmental priorities</vt:lpstr>
      <vt:lpstr>Nearly three quarters of the Burton residents support the Neighbourhood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Neighbourhood Planning Consultation Survey</dc:title>
  <dc:creator>Paula Coyle</dc:creator>
  <cp:lastModifiedBy>Amanda</cp:lastModifiedBy>
  <cp:revision>28</cp:revision>
  <dcterms:created xsi:type="dcterms:W3CDTF">2015-09-09T19:18:01Z</dcterms:created>
  <dcterms:modified xsi:type="dcterms:W3CDTF">2015-09-23T18:22:02Z</dcterms:modified>
</cp:coreProperties>
</file>